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e9d192d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e9d192d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8e9d192d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8e9d192d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e9d192d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e9d192d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8c4c8d99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8c4c8d99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8c4c8d99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8c4c8d99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8f090ed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8f090ed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22241d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22241d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8e9d192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8e9d192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8e9d192d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8e9d192d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e9d192d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e9d192d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e9d192d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8e9d192d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1397d41e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1397d41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397d41e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397d41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e9d192d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e9d192d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50" y="3885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Usinagem</a:t>
            </a:r>
            <a:endParaRPr sz="4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2" y="43615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Alexsandre Alves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Paulo Eduardo Reitz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ctrTitle"/>
          </p:nvPr>
        </p:nvSpPr>
        <p:spPr>
          <a:xfrm>
            <a:off x="727950" y="696900"/>
            <a:ext cx="7688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Fluidos de Corte</a:t>
            </a:r>
            <a:r>
              <a:rPr lang="pt-BR" sz="2800"/>
              <a:t>: </a:t>
            </a:r>
            <a:endParaRPr sz="2800"/>
          </a:p>
        </p:txBody>
      </p:sp>
      <p:sp>
        <p:nvSpPr>
          <p:cNvPr id="154" name="Google Shape;154;p22"/>
          <p:cNvSpPr txBox="1"/>
          <p:nvPr>
            <p:ph idx="1" type="subTitle"/>
          </p:nvPr>
        </p:nvSpPr>
        <p:spPr>
          <a:xfrm>
            <a:off x="796227" y="15602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São utilizados para facilitar a operação de usinagem de alguns materiais. Estão entre</a:t>
            </a:r>
            <a:r>
              <a:rPr lang="pt-B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suas funções refrigerar, lubrificar, proteger as peças da oxidação e limpar a região de usinagem.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Tipos de Fluidos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Soluções (fluidos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sintéticos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Emulsões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óleos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solúveis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 e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névoas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ctrTitle"/>
          </p:nvPr>
        </p:nvSpPr>
        <p:spPr>
          <a:xfrm>
            <a:off x="727950" y="780350"/>
            <a:ext cx="7688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Processos Não Convencionais: </a:t>
            </a:r>
            <a:endParaRPr sz="2200"/>
          </a:p>
        </p:txBody>
      </p:sp>
      <p:sp>
        <p:nvSpPr>
          <p:cNvPr id="160" name="Google Shape;160;p23"/>
          <p:cNvSpPr txBox="1"/>
          <p:nvPr>
            <p:ph idx="1" type="subTitle"/>
          </p:nvPr>
        </p:nvSpPr>
        <p:spPr>
          <a:xfrm>
            <a:off x="409327" y="2068463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Remoção a Laser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711" y="1798950"/>
            <a:ext cx="1445300" cy="12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" type="subTitle"/>
          </p:nvPr>
        </p:nvSpPr>
        <p:spPr>
          <a:xfrm>
            <a:off x="409327" y="38041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Remoção por ultrassom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629" y="3411750"/>
            <a:ext cx="2271473" cy="12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4749002" y="38041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Remoção Eletroquímica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950" y="3571375"/>
            <a:ext cx="2506625" cy="10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>
            <p:ph idx="1" type="subTitle"/>
          </p:nvPr>
        </p:nvSpPr>
        <p:spPr>
          <a:xfrm>
            <a:off x="4749000" y="2030563"/>
            <a:ext cx="40587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moção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jato d`água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5301" y="1884375"/>
            <a:ext cx="2271475" cy="90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ctrTitle"/>
          </p:nvPr>
        </p:nvSpPr>
        <p:spPr>
          <a:xfrm>
            <a:off x="727950" y="590700"/>
            <a:ext cx="7688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C</a:t>
            </a:r>
            <a:r>
              <a:rPr lang="pt-BR" sz="3600"/>
              <a:t>onclusões:</a:t>
            </a:r>
            <a:endParaRPr sz="3600"/>
          </a:p>
        </p:txBody>
      </p:sp>
      <p:sp>
        <p:nvSpPr>
          <p:cNvPr id="173" name="Google Shape;173;p24"/>
          <p:cNvSpPr txBox="1"/>
          <p:nvPr>
            <p:ph idx="1" type="subTitle"/>
          </p:nvPr>
        </p:nvSpPr>
        <p:spPr>
          <a:xfrm>
            <a:off x="796227" y="15602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Desvantagens gerais: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lentos, quando comparado com outros de fabricação;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Altos custos envolvidos;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Necessidade de mão de obra altamente especializada;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Alta produção de resíduo (10% se torna cavaco).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Pontos a considerar quando escolhendo uma forma de usinagem: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 de material e suas propriedades;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Propriedades finais desejadas;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Tamanho, forma e complexidade do componente;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Tolerância e acabamento exigido;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Efeito do material na vida da ferramenta;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Disponibilidade de equipamento e capacitação operacional;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 total do processamento.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ctrTitle"/>
          </p:nvPr>
        </p:nvSpPr>
        <p:spPr>
          <a:xfrm>
            <a:off x="727950" y="5017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Na ufsc:</a:t>
            </a:r>
            <a:endParaRPr/>
          </a:p>
        </p:txBody>
      </p:sp>
      <p:sp>
        <p:nvSpPr>
          <p:cNvPr id="179" name="Google Shape;179;p25"/>
          <p:cNvSpPr txBox="1"/>
          <p:nvPr>
            <p:ph idx="1" type="subTitle"/>
          </p:nvPr>
        </p:nvSpPr>
        <p:spPr>
          <a:xfrm>
            <a:off x="727952" y="11767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Usinagem dos Materiais (EMC5202) - Fase 05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Assuntos abordados: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Conceituação Geral;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Sistemas, processos e fundamentos da usinagem;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Ferramentas para usinagem;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Análises posteriores;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Pré-Requisito: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Materiais de Engenharia (Fase 03)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Horária: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 H/A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Disciplinas Optativas: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Administração-Produção-Fundamentos da Manufatura Enxuta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Textura-Integridade de Superfícies Usinadas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Comando Numérico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Projeto do Experimento para Produtos e Processos Técnica - Taguchi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Tecnologia da Usinagem com Ferramentas de Geometria Não Definida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Tecnologia da Usinagem com Ferramentas de Geometria Definida 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Tecnologia de Processos Especiais de Usinagem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Economia e Planejamento da Usinagem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Planejamento do Processo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Fabricação Experimental 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ctrTitle"/>
          </p:nvPr>
        </p:nvSpPr>
        <p:spPr>
          <a:xfrm>
            <a:off x="727950" y="5017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Na ufsc:</a:t>
            </a:r>
            <a:endParaRPr/>
          </a:p>
        </p:txBody>
      </p:sp>
      <p:sp>
        <p:nvSpPr>
          <p:cNvPr id="185" name="Google Shape;185;p26"/>
          <p:cNvSpPr txBox="1"/>
          <p:nvPr>
            <p:ph idx="1" type="subTitle"/>
          </p:nvPr>
        </p:nvSpPr>
        <p:spPr>
          <a:xfrm>
            <a:off x="727952" y="15403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USICON - Laboratório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Apoiar as atividades de ensino e pesquisa em processos de usinagem e comando numérico, bem como fabricar peças complexas e desenvolver projetos especiais de usinagem.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Fundação: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1995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Áreas de atuação: 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Ensino de graduação e pós-graduação em processos de usinagem e comando numérico;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Treinamentos e cursos extracurriculares em usinagem e comando numérico;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Pesquisa em processos de usinagem e usinabilidade dos materiais;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Fabricação de peças complexas e protótipos;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de projetos especiais e sob encomenda de empresas e instituições cooperadas;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ctrTitle"/>
          </p:nvPr>
        </p:nvSpPr>
        <p:spPr>
          <a:xfrm>
            <a:off x="727950" y="5017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Bibliografia: </a:t>
            </a:r>
            <a:endParaRPr/>
          </a:p>
        </p:txBody>
      </p:sp>
      <p:sp>
        <p:nvSpPr>
          <p:cNvPr id="191" name="Google Shape;191;p27"/>
          <p:cNvSpPr txBox="1"/>
          <p:nvPr>
            <p:ph idx="1" type="subTitle"/>
          </p:nvPr>
        </p:nvSpPr>
        <p:spPr>
          <a:xfrm>
            <a:off x="727952" y="15403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https://slideplayer.com.br/slide/11378222/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https://www.ebah.com.br/content/ABAAAe4koAJ/topicos-fabricacao-usinagem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https://www.materiais.gelsonluz.com/2017/12/o-que-e-usinagem.html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http://www.joinville.ifsc.edu.br/~valterv/Processos_de_Fabricacao/Aula%2013%20Processo%20de%20Usinagem.pdf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https://www.revistaferramental.com.br/?cod=artigo/seis-processos-usinagem-talvez-voce-nao-conheca/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http://emc.ufsc.br/portal/laboratorios/usicon/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727950" y="5300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Definições:</a:t>
            </a:r>
            <a:r>
              <a:rPr lang="pt-BR"/>
              <a:t> </a:t>
            </a:r>
            <a:endParaRPr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727952" y="12998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Usinagem -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onjunto de operações que dão forma, dimensões e acabamento superficial a uma peça através da remoção de material (cavaco).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Cavaco -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Porção de material da peça retirada pela ferramenta, caracterizando-se por apresentar forma irregular.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613" y="2194750"/>
            <a:ext cx="6602768" cy="26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727950" y="5907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Relevâ</a:t>
            </a:r>
            <a:r>
              <a:rPr lang="pt-BR" sz="3600"/>
              <a:t>ncia:</a:t>
            </a:r>
            <a:endParaRPr/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4073800" y="2101200"/>
            <a:ext cx="4878000" cy="14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0% de todos os furos.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das melhorias da qualidade superficial.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90% dos componentes da indústria aeroespacial.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dos pinos médico-odontológicos.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00" y="1418600"/>
            <a:ext cx="2912425" cy="32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727950" y="5300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História:</a:t>
            </a:r>
            <a:r>
              <a:rPr lang="pt-BR"/>
              <a:t> </a:t>
            </a:r>
            <a:endParaRPr/>
          </a:p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621725" y="1486725"/>
            <a:ext cx="4878000" cy="3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Idade da Pedra Lascada (Paleolítico - 2 milhões a.c até 10.000 a.c)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621725" y="2578663"/>
            <a:ext cx="4878000" cy="3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Idade da Pedra Polida (Neolítico - 6.000 a.c) 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675" y="2057936"/>
            <a:ext cx="2025600" cy="147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300" y="665788"/>
            <a:ext cx="2744750" cy="125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>
            <p:ph idx="1" type="subTitle"/>
          </p:nvPr>
        </p:nvSpPr>
        <p:spPr>
          <a:xfrm>
            <a:off x="621725" y="4143300"/>
            <a:ext cx="2025600" cy="3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Egito Antigo (1.500 a.c)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5275" y="3670600"/>
            <a:ext cx="1852624" cy="13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ctrTitle"/>
          </p:nvPr>
        </p:nvSpPr>
        <p:spPr>
          <a:xfrm>
            <a:off x="727950" y="5300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Processo</a:t>
            </a:r>
            <a:r>
              <a:rPr lang="pt-BR" sz="3600"/>
              <a:t>:</a:t>
            </a:r>
            <a:r>
              <a:rPr lang="pt-BR"/>
              <a:t> </a:t>
            </a:r>
            <a:endParaRPr/>
          </a:p>
        </p:txBody>
      </p:sp>
      <p:sp>
        <p:nvSpPr>
          <p:cNvPr id="118" name="Google Shape;118;p17"/>
          <p:cNvSpPr txBox="1"/>
          <p:nvPr>
            <p:ph idx="1" type="subTitle"/>
          </p:nvPr>
        </p:nvSpPr>
        <p:spPr>
          <a:xfrm>
            <a:off x="796227" y="15602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Remoção </a:t>
            </a: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de material ocorre pelo cisalhamento causado pela ferramenta na forma de cunha (ferramenta de corte).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A cunha deve ser feita de um material de dureza e resistência ao desgaste superior ao do material da peça.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Os materiais apresentam diferente usinabilidade.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A usinagem pode ser dividida da seguinte forma: 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</a:pP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Usinagem por Processos Convencionais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</a:pP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Com Ferramenta de Geometria Definida 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</a:pP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Com Ferramenta de Geometria Não Definida 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</a:pPr>
            <a:r>
              <a:rPr lang="pt-BR" sz="1200">
                <a:solidFill>
                  <a:srgbClr val="000000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Usinagem por Processos Não Convencionais </a:t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ctrTitle"/>
          </p:nvPr>
        </p:nvSpPr>
        <p:spPr>
          <a:xfrm>
            <a:off x="727950" y="780350"/>
            <a:ext cx="7688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Processos Convencionais - Geometria Definida: </a:t>
            </a:r>
            <a:endParaRPr sz="2200"/>
          </a:p>
        </p:txBody>
      </p:sp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796227" y="15602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Torneamento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peça gira em seu  eixo principal e com auxílio da ferramenta vai moldando uma nova superfície.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675" y="2759725"/>
            <a:ext cx="4858650" cy="23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ctrTitle"/>
          </p:nvPr>
        </p:nvSpPr>
        <p:spPr>
          <a:xfrm>
            <a:off x="729625" y="801925"/>
            <a:ext cx="76881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Processos Convencionais - Geometria Definida: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568502" y="14625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pt-BR" sz="1800">
                <a:latin typeface="Arial"/>
                <a:ea typeface="Arial"/>
                <a:cs typeface="Arial"/>
                <a:sym typeface="Arial"/>
              </a:rPr>
              <a:t>Furacão</a:t>
            </a:r>
            <a:r>
              <a:rPr b="1" lang="pt-BR"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1400">
                <a:latin typeface="Arial"/>
                <a:ea typeface="Arial"/>
                <a:cs typeface="Arial"/>
                <a:sym typeface="Arial"/>
              </a:rPr>
              <a:t>movimento de giro da ferramenta com auxílio de uma broca, onde perfura uma peça.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03725"/>
            <a:ext cx="2543350" cy="1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632100" y="3423075"/>
            <a:ext cx="6891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</a:pPr>
            <a:r>
              <a:rPr b="1" lang="pt-BR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Rebaixamento: </a:t>
            </a:r>
            <a:r>
              <a:rPr lang="pt-BR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Obtenção de formas quaisquer na extremidade de um furo.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ctrTitle"/>
          </p:nvPr>
        </p:nvSpPr>
        <p:spPr>
          <a:xfrm>
            <a:off x="926250" y="34788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9" name="Google Shape;139;p20"/>
          <p:cNvSpPr txBox="1"/>
          <p:nvPr>
            <p:ph idx="1" type="subTitle"/>
          </p:nvPr>
        </p:nvSpPr>
        <p:spPr>
          <a:xfrm>
            <a:off x="618077" y="16820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b="1" lang="pt-BR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Fresamento: </a:t>
            </a:r>
            <a:r>
              <a:rPr lang="pt-BR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Obtenção de superfícies quaisquer com ferramentas multicortantes.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b="1" lang="pt-BR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Serramento:</a:t>
            </a:r>
            <a:r>
              <a:rPr b="1" lang="pt-BR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Operação de recorte com uma ferramentas multicortantes</a:t>
            </a:r>
            <a:r>
              <a:rPr b="1" lang="pt-BR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/>
          </a:p>
        </p:txBody>
      </p:sp>
      <p:sp>
        <p:nvSpPr>
          <p:cNvPr id="140" name="Google Shape;140;p20"/>
          <p:cNvSpPr txBox="1"/>
          <p:nvPr>
            <p:ph type="ctrTitle"/>
          </p:nvPr>
        </p:nvSpPr>
        <p:spPr>
          <a:xfrm>
            <a:off x="727950" y="780350"/>
            <a:ext cx="7688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Processos Convencionais - Geometria Definida: </a:t>
            </a:r>
            <a:endParaRPr sz="2200"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50" y="2806828"/>
            <a:ext cx="2866750" cy="20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350" y="2951825"/>
            <a:ext cx="4683000" cy="118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ctrTitle"/>
          </p:nvPr>
        </p:nvSpPr>
        <p:spPr>
          <a:xfrm>
            <a:off x="727950" y="780375"/>
            <a:ext cx="7688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Processos Convencionais - Geometria Não Definida: </a:t>
            </a:r>
            <a:endParaRPr sz="2200"/>
          </a:p>
        </p:txBody>
      </p:sp>
      <p:sp>
        <p:nvSpPr>
          <p:cNvPr id="148" name="Google Shape;148;p21"/>
          <p:cNvSpPr txBox="1"/>
          <p:nvPr>
            <p:ph idx="1" type="subTitle"/>
          </p:nvPr>
        </p:nvSpPr>
        <p:spPr>
          <a:xfrm>
            <a:off x="796227" y="15602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Retificação: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 onde se corrige as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irregularidades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superfície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peças.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Brunimento: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brunidor entra em contato com a superfície da peça, girando lentamente com movimentos alternativos de pouca amplitude, assim moldando a peça.(realizada em cilindros de carros e/ou canos de canhões). (https://youtu.be/dzMTysjhjGQ)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Lapidação: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 aplicar em um disco e exercer movimentos alternativos, assim para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obter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acabamentos precisos “finos”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Polimento: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o processo de acabamento final da peça, onde tem finalidade deixar a peça atrativa e espelhada.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